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9"/>
  </p:notesMasterIdLst>
  <p:sldIdLst>
    <p:sldId id="305" r:id="rId2"/>
    <p:sldId id="257" r:id="rId3"/>
    <p:sldId id="306" r:id="rId4"/>
    <p:sldId id="256" r:id="rId5"/>
    <p:sldId id="291" r:id="rId6"/>
    <p:sldId id="298" r:id="rId7"/>
    <p:sldId id="299" r:id="rId8"/>
    <p:sldId id="300" r:id="rId9"/>
    <p:sldId id="287" r:id="rId10"/>
    <p:sldId id="292" r:id="rId11"/>
    <p:sldId id="284" r:id="rId12"/>
    <p:sldId id="309" r:id="rId13"/>
    <p:sldId id="308" r:id="rId14"/>
    <p:sldId id="302" r:id="rId15"/>
    <p:sldId id="307" r:id="rId16"/>
    <p:sldId id="273" r:id="rId17"/>
    <p:sldId id="263" r:id="rId18"/>
    <p:sldId id="294" r:id="rId19"/>
    <p:sldId id="301" r:id="rId20"/>
    <p:sldId id="288" r:id="rId21"/>
    <p:sldId id="289" r:id="rId22"/>
    <p:sldId id="303" r:id="rId23"/>
    <p:sldId id="274" r:id="rId24"/>
    <p:sldId id="275" r:id="rId25"/>
    <p:sldId id="276" r:id="rId26"/>
    <p:sldId id="277" r:id="rId27"/>
    <p:sldId id="282" r:id="rId28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85683"/>
  </p:normalViewPr>
  <p:slideViewPr>
    <p:cSldViewPr snapToGrid="0" snapToObjects="1">
      <p:cViewPr varScale="1">
        <p:scale>
          <a:sx n="93" d="100"/>
          <a:sy n="93" d="100"/>
        </p:scale>
        <p:origin x="26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hyperlink" Target="https://developer.mozilla.org/en-US/docs/Web/JavaScript/Guide/Expressions_and_Operators#Expressions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Zie</a:t>
            </a:r>
            <a:r>
              <a:rPr lang="en-US" dirty="0" smtClean="0"/>
              <a:t> </a:t>
            </a:r>
            <a:r>
              <a:rPr lang="en-US" dirty="0" err="1" smtClean="0"/>
              <a:t>data.json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de test data!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</a:t>
            </a:r>
            <a:r>
              <a:rPr lang="en-US" baseline="0" dirty="0" smtClean="0"/>
              <a:t> functions!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componentDidMount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(){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this.fetchBook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this.props.match.params.id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); 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Wingdings"/>
              </a:rPr>
              <a:t> </a:t>
            </a: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medium.com</a:t>
            </a:r>
            <a:r>
              <a:rPr lang="en-US" dirty="0" smtClean="0"/>
              <a:t>/@</a:t>
            </a:r>
            <a:r>
              <a:rPr lang="en-US" dirty="0" err="1" smtClean="0"/>
              <a:t>pshrmn</a:t>
            </a:r>
            <a:r>
              <a:rPr lang="en-US" dirty="0" smtClean="0"/>
              <a:t>/a-simple-react-router-v4-tutorial-7f23ff27adf</a:t>
            </a:r>
          </a:p>
          <a:p>
            <a:endParaRPr lang="en-US" dirty="0" smtClean="0"/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:number part of the path /roster/:number means that the part of the pathname that comes after /book/ will be captured and stored as 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match.params.number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For example, the pathname</a:t>
            </a:r>
            <a:r>
              <a:rPr lang="en-US" sz="2200" b="0" i="0" u="none" strike="noStrike" kern="1200" cap="none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/book/6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will generate a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params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 :</a:t>
            </a:r>
          </a:p>
          <a:p>
            <a:r>
              <a:rPr lang="en-US" dirty="0" smtClean="0"/>
              <a:t>{ number: '6' } // note that the captured value is a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613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coenraets.org</a:t>
            </a:r>
            <a:r>
              <a:rPr lang="en-US" dirty="0" smtClean="0"/>
              <a:t>/present/react/#3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slides.com</a:t>
            </a:r>
            <a:r>
              <a:rPr lang="en-US" dirty="0" smtClean="0"/>
              <a:t>/</a:t>
            </a:r>
            <a:r>
              <a:rPr lang="en-US" dirty="0" err="1" smtClean="0"/>
              <a:t>alexanderfarennikov</a:t>
            </a:r>
            <a:r>
              <a:rPr lang="en-US" dirty="0" smtClean="0"/>
              <a:t>/react-</a:t>
            </a:r>
            <a:r>
              <a:rPr lang="en-US" dirty="0" err="1" smtClean="0"/>
              <a:t>js</a:t>
            </a:r>
            <a:r>
              <a:rPr lang="en-US" dirty="0" smtClean="0"/>
              <a:t>-fundamentals/</a:t>
            </a:r>
            <a:r>
              <a:rPr lang="en-US" dirty="0" err="1" smtClean="0"/>
              <a:t>fullscreen</a:t>
            </a:r>
            <a:r>
              <a:rPr lang="en-US" dirty="0" smtClean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scotch.io</a:t>
            </a:r>
            <a:r>
              <a:rPr lang="en-US" dirty="0" smtClean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3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 smtClean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8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b="1" dirty="0" smtClean="0"/>
              <a:t>Set</a:t>
            </a:r>
            <a:r>
              <a:rPr lang="en-US" b="1" baseline="0" dirty="0" smtClean="0"/>
              <a:t> State!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</a:t>
            </a:r>
            <a:r>
              <a:rPr lang="en-US" baseline="0" dirty="0" smtClean="0"/>
              <a:t> AXIOS: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Promise based HTTP client for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node.js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09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AXIOS?  = Op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wijze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ophalen</a:t>
            </a:r>
            <a:r>
              <a:rPr lang="en-US" baseline="0" dirty="0" smtClean="0"/>
              <a:t> van data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functions? Je </a:t>
            </a:r>
            <a:r>
              <a:rPr lang="en-US" dirty="0" err="1" smtClean="0"/>
              <a:t>kan</a:t>
            </a:r>
            <a:r>
              <a:rPr lang="en-US" dirty="0" smtClean="0"/>
              <a:t>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functionele</a:t>
            </a:r>
            <a:r>
              <a:rPr lang="en-US" dirty="0" smtClean="0"/>
              <a:t> </a:t>
            </a:r>
            <a:r>
              <a:rPr lang="en-US" dirty="0" err="1" smtClean="0"/>
              <a:t>manier</a:t>
            </a:r>
            <a:r>
              <a:rPr lang="en-US" dirty="0" smtClean="0"/>
              <a:t> </a:t>
            </a:r>
            <a:r>
              <a:rPr lang="en-US" dirty="0" err="1" smtClean="0"/>
              <a:t>programmeren</a:t>
            </a:r>
            <a:r>
              <a:rPr lang="en-US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51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4" Type="http://schemas.openxmlformats.org/officeDocument/2006/relationships/hyperlink" Target="https://github.com/airbnb/javascript/tree/master/reac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72" y="1916341"/>
            <a:ext cx="5208813" cy="3906610"/>
          </a:xfrm>
          <a:prstGeom prst="rect">
            <a:avLst/>
          </a:prstGeom>
        </p:spPr>
      </p:pic>
      <p:pic>
        <p:nvPicPr>
          <p:cNvPr id="6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709" y="4996543"/>
            <a:ext cx="3454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04164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>
                <a:solidFill>
                  <a:schemeClr val="bg1"/>
                </a:solidFill>
              </a:rPr>
              <a:t>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fgeronde rechthoek 5"/>
          <p:cNvSpPr/>
          <p:nvPr/>
        </p:nvSpPr>
        <p:spPr>
          <a:xfrm>
            <a:off x="5342476" y="3946592"/>
            <a:ext cx="2284442" cy="7112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AppComponent</a:t>
            </a:r>
            <a:endParaRPr lang="nl-NL" dirty="0"/>
          </a:p>
        </p:txBody>
      </p:sp>
      <p:sp>
        <p:nvSpPr>
          <p:cNvPr id="6" name="Afgeronde rechthoek 10"/>
          <p:cNvSpPr/>
          <p:nvPr/>
        </p:nvSpPr>
        <p:spPr>
          <a:xfrm>
            <a:off x="8926238" y="5355213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BooksComponent</a:t>
            </a:r>
            <a:endParaRPr lang="nl-NL" dirty="0"/>
          </a:p>
        </p:txBody>
      </p:sp>
      <p:cxnSp>
        <p:nvCxnSpPr>
          <p:cNvPr id="7" name="Rechte verbindingslijn met pijl 11"/>
          <p:cNvCxnSpPr/>
          <p:nvPr/>
        </p:nvCxnSpPr>
        <p:spPr>
          <a:xfrm>
            <a:off x="7142365" y="4685429"/>
            <a:ext cx="2503080" cy="637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met pijl 12"/>
          <p:cNvCxnSpPr/>
          <p:nvPr/>
        </p:nvCxnSpPr>
        <p:spPr>
          <a:xfrm flipH="1">
            <a:off x="6453052" y="4717633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Afgeronde rechthoek 16"/>
          <p:cNvSpPr/>
          <p:nvPr/>
        </p:nvSpPr>
        <p:spPr>
          <a:xfrm>
            <a:off x="5360178" y="2563163"/>
            <a:ext cx="2284442" cy="7112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Index.html</a:t>
            </a:r>
            <a:endParaRPr lang="nl-NL" dirty="0"/>
          </a:p>
        </p:txBody>
      </p:sp>
      <p:sp>
        <p:nvSpPr>
          <p:cNvPr id="13" name="Afgeronde rechthoek 10"/>
          <p:cNvSpPr/>
          <p:nvPr/>
        </p:nvSpPr>
        <p:spPr>
          <a:xfrm>
            <a:off x="5385376" y="5355215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DashBoardComponent</a:t>
            </a:r>
            <a:endParaRPr lang="nl-NL" dirty="0"/>
          </a:p>
        </p:txBody>
      </p:sp>
      <p:cxnSp>
        <p:nvCxnSpPr>
          <p:cNvPr id="14" name="Rechte verbindingslijn met pijl 12"/>
          <p:cNvCxnSpPr/>
          <p:nvPr/>
        </p:nvCxnSpPr>
        <p:spPr>
          <a:xfrm flipH="1">
            <a:off x="3168939" y="4717633"/>
            <a:ext cx="2630204" cy="562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Afgeronde rechthoek 6"/>
          <p:cNvSpPr/>
          <p:nvPr/>
        </p:nvSpPr>
        <p:spPr>
          <a:xfrm>
            <a:off x="7142365" y="7292531"/>
            <a:ext cx="2467004" cy="6469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BookDetalsComponent</a:t>
            </a:r>
            <a:endParaRPr lang="nl-NL" dirty="0"/>
          </a:p>
        </p:txBody>
      </p:sp>
      <p:sp>
        <p:nvSpPr>
          <p:cNvPr id="16" name="Afgeronde rechthoek 10"/>
          <p:cNvSpPr/>
          <p:nvPr/>
        </p:nvSpPr>
        <p:spPr>
          <a:xfrm>
            <a:off x="2051915" y="5355214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BookSearchComponent</a:t>
            </a:r>
            <a:endParaRPr lang="nl-NL" dirty="0"/>
          </a:p>
        </p:txBody>
      </p:sp>
      <p:cxnSp>
        <p:nvCxnSpPr>
          <p:cNvPr id="24" name="Rechte verbindingslijn met pijl 12"/>
          <p:cNvCxnSpPr/>
          <p:nvPr/>
        </p:nvCxnSpPr>
        <p:spPr>
          <a:xfrm>
            <a:off x="6510751" y="6045113"/>
            <a:ext cx="1488068" cy="1077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met pijl 12"/>
          <p:cNvCxnSpPr/>
          <p:nvPr/>
        </p:nvCxnSpPr>
        <p:spPr>
          <a:xfrm flipH="1">
            <a:off x="6395698" y="3247064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26413" y="342150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66819" y="487525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93905" y="456747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23009" y="4642497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6413" y="617418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Rechte verbindingslijn met pijl 12"/>
          <p:cNvCxnSpPr/>
          <p:nvPr/>
        </p:nvCxnSpPr>
        <p:spPr>
          <a:xfrm flipH="1">
            <a:off x="8709857" y="6094589"/>
            <a:ext cx="1333404" cy="1027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77703" y="62007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fgeronde rechthoek 10"/>
          <p:cNvSpPr/>
          <p:nvPr/>
        </p:nvSpPr>
        <p:spPr>
          <a:xfrm>
            <a:off x="952499" y="2590799"/>
            <a:ext cx="11099799" cy="61549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971734"/>
            <a:ext cx="11099799" cy="595186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46661" y="2971734"/>
            <a:ext cx="2111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000" b="1" dirty="0" err="1">
                <a:solidFill>
                  <a:srgbClr val="FF0000"/>
                </a:solidFill>
              </a:rPr>
              <a:t>AppComponent</a:t>
            </a:r>
            <a:endParaRPr lang="nl-NL" sz="2000" b="1" dirty="0">
              <a:solidFill>
                <a:srgbClr val="FF0000"/>
              </a:solidFill>
            </a:endParaRPr>
          </a:p>
        </p:txBody>
      </p:sp>
      <p:sp>
        <p:nvSpPr>
          <p:cNvPr id="14" name="Afgeronde rechthoek 10"/>
          <p:cNvSpPr/>
          <p:nvPr/>
        </p:nvSpPr>
        <p:spPr>
          <a:xfrm>
            <a:off x="1784555" y="4667264"/>
            <a:ext cx="9586451" cy="33411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 smtClean="0"/>
              <a:t>DasboardComponent</a:t>
            </a:r>
            <a:endParaRPr lang="nl-NL" sz="2000" dirty="0"/>
          </a:p>
        </p:txBody>
      </p:sp>
      <p:sp>
        <p:nvSpPr>
          <p:cNvPr id="15" name="Afgeronde rechthoek 10"/>
          <p:cNvSpPr/>
          <p:nvPr/>
        </p:nvSpPr>
        <p:spPr>
          <a:xfrm>
            <a:off x="1784555" y="3593248"/>
            <a:ext cx="9586451" cy="6312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BookSearchComponent</a:t>
            </a:r>
            <a:endParaRPr lang="nl-NL" sz="1800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952499" y="369926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 smtClean="0">
                <a:solidFill>
                  <a:schemeClr val="bg1"/>
                </a:solidFill>
              </a:rPr>
              <a:t>based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6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8"/>
            <a:r>
              <a:rPr lang="en-US" dirty="0" smtClean="0"/>
              <a:t>Promises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399" y="3371850"/>
            <a:ext cx="6858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3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nl-NL" sz="4000" dirty="0" err="1"/>
              <a:t>Service</a:t>
            </a:r>
            <a:r>
              <a:rPr lang="nl-NL" sz="4000" b="1" dirty="0" err="1"/>
              <a:t>.get</a:t>
            </a:r>
            <a:r>
              <a:rPr lang="nl-NL" sz="4000" b="1" dirty="0" smtClean="0"/>
              <a:t>()</a:t>
            </a:r>
            <a:endParaRPr lang="nl-NL" sz="4000" b="1" dirty="0"/>
          </a:p>
          <a:p>
            <a:pPr marL="180975" indent="0" algn="ctr">
              <a:buNone/>
            </a:pPr>
            <a:r>
              <a:rPr lang="nl-NL" sz="4000" b="1" dirty="0"/>
              <a:t>.</a:t>
            </a:r>
            <a:r>
              <a:rPr lang="nl-NL" sz="4000" b="1" dirty="0" err="1"/>
              <a:t>then</a:t>
            </a:r>
            <a:r>
              <a:rPr lang="nl-NL" sz="4000" dirty="0"/>
              <a:t>(x </a:t>
            </a:r>
            <a:r>
              <a:rPr lang="nl-NL" sz="4000" dirty="0">
                <a:sym typeface="Wingdings"/>
              </a:rPr>
              <a:t>=&gt; </a:t>
            </a:r>
            <a:r>
              <a:rPr lang="nl-NL" sz="4000" dirty="0" err="1">
                <a:sym typeface="Wingdings"/>
              </a:rPr>
              <a:t>console.log</a:t>
            </a:r>
            <a:r>
              <a:rPr lang="nl-NL" sz="4000">
                <a:sym typeface="Wingdings"/>
              </a:rPr>
              <a:t>(x</a:t>
            </a:r>
            <a:r>
              <a:rPr lang="nl-NL" sz="4000" smtClean="0">
                <a:sym typeface="Wingdings"/>
              </a:rPr>
              <a:t>)</a:t>
            </a:r>
            <a:r>
              <a:rPr lang="nl-NL" sz="4000" smtClean="0"/>
              <a:t>)</a:t>
            </a:r>
            <a:endParaRPr lang="nl-NL" sz="4000" dirty="0"/>
          </a:p>
          <a:p>
            <a:pPr marL="180975" indent="0" algn="ctr">
              <a:buNone/>
            </a:pPr>
            <a:r>
              <a:rPr lang="nl-NL" sz="4000" b="1" dirty="0"/>
              <a:t>.catch</a:t>
            </a:r>
            <a:r>
              <a:rPr lang="nl-NL" sz="4000" dirty="0"/>
              <a:t>(error =&gt; </a:t>
            </a:r>
            <a:r>
              <a:rPr lang="nl-NL" sz="4000" dirty="0" err="1"/>
              <a:t>console.log</a:t>
            </a:r>
            <a:r>
              <a:rPr lang="nl-NL" sz="4000" dirty="0"/>
              <a:t>(error))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/>
              <a:t>BookSearchComponent</a:t>
            </a:r>
            <a:endParaRPr lang="en-US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1828" y="2412999"/>
            <a:ext cx="11099799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</a:t>
            </a:r>
            <a:r>
              <a:rPr lang="en-US" sz="2000" dirty="0">
                <a:solidFill>
                  <a:srgbClr val="FFC000"/>
                </a:solidFill>
              </a:rPr>
              <a:t>class </a:t>
            </a:r>
            <a:r>
              <a:rPr lang="en-US" sz="2000" b="1" dirty="0" err="1"/>
              <a:t>BookSearch</a:t>
            </a:r>
            <a:r>
              <a:rPr lang="en-US" sz="2000" dirty="0"/>
              <a:t> 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constructor(props) {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super(props</a:t>
            </a:r>
            <a:r>
              <a:rPr lang="en-US" sz="2000" dirty="0"/>
              <a:t>);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err="1" smtClean="0">
                <a:solidFill>
                  <a:srgbClr val="FF0000"/>
                </a:solidFill>
              </a:rPr>
              <a:t>this.state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=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books</a:t>
            </a:r>
            <a:r>
              <a:rPr lang="en-US" sz="2000" dirty="0"/>
              <a:t>: [],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smtClean="0">
                <a:solidFill>
                  <a:srgbClr val="FF0000"/>
                </a:solidFill>
              </a:rPr>
              <a:t>}</a:t>
            </a:r>
            <a:endParaRPr lang="en-US" sz="2000" b="1" dirty="0">
              <a:solidFill>
                <a:srgbClr val="FF000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search = (</a:t>
            </a:r>
            <a:r>
              <a:rPr lang="en-US" sz="2000" b="1" dirty="0">
                <a:solidFill>
                  <a:srgbClr val="FFC000"/>
                </a:solidFill>
              </a:rPr>
              <a:t>event</a:t>
            </a:r>
            <a:r>
              <a:rPr lang="en-US" sz="2000" dirty="0"/>
              <a:t>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 err="1" smtClean="0">
                <a:solidFill>
                  <a:srgbClr val="FFFF00"/>
                </a:solidFill>
              </a:rPr>
              <a:t>axios.get</a:t>
            </a:r>
            <a:r>
              <a:rPr lang="en-US" sz="2000" dirty="0"/>
              <a:t>("http://localhost:5000/books/?q=" + </a:t>
            </a:r>
            <a:r>
              <a:rPr lang="en-US" sz="2000" b="1" dirty="0" err="1">
                <a:solidFill>
                  <a:srgbClr val="FFC000"/>
                </a:solidFill>
              </a:rPr>
              <a:t>event.target.value</a:t>
            </a:r>
            <a:r>
              <a:rPr lang="en-US" sz="2000" dirty="0" smtClean="0"/>
              <a:t>)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.</a:t>
            </a:r>
            <a:r>
              <a:rPr lang="en-US" sz="2000" b="1" dirty="0">
                <a:solidFill>
                  <a:srgbClr val="FFFF00"/>
                </a:solidFill>
              </a:rPr>
              <a:t>then</a:t>
            </a:r>
            <a:r>
              <a:rPr lang="en-US" sz="2000" dirty="0"/>
              <a:t>((response)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000" b="1" dirty="0" err="1" smtClean="0">
                <a:solidFill>
                  <a:srgbClr val="FF0000"/>
                </a:solidFill>
              </a:rPr>
              <a:t>this.setState</a:t>
            </a:r>
            <a:r>
              <a:rPr lang="en-US" sz="2000" b="1" dirty="0">
                <a:solidFill>
                  <a:srgbClr val="FF0000"/>
                </a:solidFill>
              </a:rPr>
              <a:t>({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     books</a:t>
            </a:r>
            <a:r>
              <a:rPr lang="en-US" sz="2000" dirty="0"/>
              <a:t>: </a:t>
            </a:r>
            <a:r>
              <a:rPr lang="en-US" sz="2000" dirty="0" err="1"/>
              <a:t>response.data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000" b="1" dirty="0" smtClean="0">
                <a:solidFill>
                  <a:srgbClr val="FF0000"/>
                </a:solidFill>
              </a:rPr>
              <a:t>})</a:t>
            </a:r>
            <a:endParaRPr lang="en-US" sz="2000" b="1" dirty="0">
              <a:solidFill>
                <a:srgbClr val="FF000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}); 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708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898086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4000" b="1" dirty="0" err="1">
                <a:solidFill>
                  <a:srgbClr val="FFFF00"/>
                </a:solidFill>
              </a:rPr>
              <a:t>axios.get</a:t>
            </a:r>
            <a:r>
              <a:rPr lang="en-US" sz="4000" dirty="0"/>
              <a:t>("http://localhost:5000/books/?q=" + </a:t>
            </a:r>
            <a:r>
              <a:rPr lang="en-US" sz="4000" b="1" dirty="0" err="1" smtClean="0">
                <a:solidFill>
                  <a:srgbClr val="FFC000"/>
                </a:solidFill>
              </a:rPr>
              <a:t>searchTerm</a:t>
            </a:r>
            <a:r>
              <a:rPr lang="en-US" sz="4000" dirty="0" smtClean="0"/>
              <a:t>)</a:t>
            </a:r>
            <a:endParaRPr lang="en-US" sz="40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4000" dirty="0"/>
              <a:t>           .</a:t>
            </a:r>
            <a:r>
              <a:rPr lang="en-US" sz="4000" b="1" dirty="0">
                <a:solidFill>
                  <a:srgbClr val="FFFF00"/>
                </a:solidFill>
              </a:rPr>
              <a:t>then</a:t>
            </a:r>
            <a:r>
              <a:rPr lang="en-US" sz="4000" dirty="0"/>
              <a:t>((response) =&gt; 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4000" dirty="0"/>
              <a:t>		</a:t>
            </a:r>
            <a:r>
              <a:rPr lang="en-US" sz="4000" b="1" dirty="0" err="1">
                <a:solidFill>
                  <a:srgbClr val="FF0000"/>
                </a:solidFill>
              </a:rPr>
              <a:t>this.setState</a:t>
            </a:r>
            <a:r>
              <a:rPr lang="en-US" sz="4000" b="1" dirty="0">
                <a:solidFill>
                  <a:srgbClr val="FF0000"/>
                </a:solidFill>
              </a:rPr>
              <a:t>({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4000" dirty="0"/>
              <a:t>		     books: </a:t>
            </a:r>
            <a:r>
              <a:rPr lang="en-US" sz="4000" dirty="0" err="1"/>
              <a:t>response.data</a:t>
            </a:r>
            <a:endParaRPr lang="en-US" sz="4000" dirty="0"/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4000" dirty="0"/>
              <a:t>		</a:t>
            </a:r>
            <a:r>
              <a:rPr lang="en-US" sz="4000" b="1" dirty="0">
                <a:solidFill>
                  <a:srgbClr val="FF0000"/>
                </a:solidFill>
              </a:rPr>
              <a:t>})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4000" dirty="0"/>
              <a:t>	});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dirty="0"/>
              <a:t>Do not! </a:t>
            </a:r>
            <a:r>
              <a:rPr lang="en-US" b="1" dirty="0" smtClean="0"/>
              <a:t>Change</a:t>
            </a:r>
            <a:r>
              <a:rPr lang="en-US" dirty="0" smtClean="0"/>
              <a:t> </a:t>
            </a:r>
            <a:r>
              <a:rPr lang="en-US" dirty="0"/>
              <a:t>state with </a:t>
            </a:r>
            <a:r>
              <a:rPr lang="en-US" dirty="0" err="1">
                <a:solidFill>
                  <a:srgbClr val="FF0000"/>
                </a:solidFill>
              </a:rPr>
              <a:t>this.state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newState</a:t>
            </a:r>
            <a:r>
              <a:rPr lang="en-US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Use </a:t>
            </a:r>
            <a:r>
              <a:rPr lang="en-US" dirty="0" err="1" smtClean="0">
                <a:solidFill>
                  <a:srgbClr val="FFC000"/>
                </a:solidFill>
              </a:rPr>
              <a:t>this.setState</a:t>
            </a:r>
            <a:r>
              <a:rPr lang="en-US" dirty="0" smtClean="0">
                <a:solidFill>
                  <a:srgbClr val="FFC000"/>
                </a:solidFill>
              </a:rPr>
              <a:t>( )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marL="180975" lvl="0" indent="0">
              <a:spcBef>
                <a:spcPts val="0"/>
              </a:spcBef>
              <a:buNone/>
            </a:pPr>
            <a:r>
              <a:rPr lang="en-US" dirty="0"/>
              <a:t>Otherwise react will not </a:t>
            </a:r>
            <a:r>
              <a:rPr lang="en-US" dirty="0" smtClean="0"/>
              <a:t>re-render</a:t>
            </a:r>
            <a:r>
              <a:rPr lang="en-US" dirty="0"/>
              <a:t>, and possibly overwrite your state.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292321" y="2576386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 err="1">
                <a:solidFill>
                  <a:schemeClr val="bg1"/>
                </a:solidFill>
              </a:rPr>
              <a:t>export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Dashboard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extends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React.Component</a:t>
            </a:r>
            <a:r>
              <a:rPr lang="de-DE" sz="1800" dirty="0">
                <a:solidFill>
                  <a:schemeClr val="bg1"/>
                </a:solidFill>
              </a:rPr>
              <a:t> {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constructor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super(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 smtClean="0">
                <a:solidFill>
                  <a:schemeClr val="bg1"/>
                </a:solidFill>
              </a:rPr>
              <a:t>);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b="1" dirty="0" err="1">
                <a:solidFill>
                  <a:srgbClr val="FF0000"/>
                </a:solidFill>
              </a:rPr>
              <a:t>this.state</a:t>
            </a:r>
            <a:r>
              <a:rPr lang="de-DE" sz="1800" b="1" dirty="0">
                <a:solidFill>
                  <a:srgbClr val="FF0000"/>
                </a:solidFill>
              </a:rPr>
              <a:t> =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</a:t>
            </a:r>
            <a:r>
              <a:rPr lang="de-DE" sz="1800" dirty="0" err="1">
                <a:solidFill>
                  <a:srgbClr val="FFFF00"/>
                </a:solidFill>
              </a:rPr>
              <a:t>books</a:t>
            </a:r>
            <a:r>
              <a:rPr lang="de-DE" sz="1800" dirty="0">
                <a:solidFill>
                  <a:srgbClr val="FFFF00"/>
                </a:solidFill>
              </a:rPr>
              <a:t>: [‘book1’,’book2’]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b="1" dirty="0" smtClean="0">
                <a:solidFill>
                  <a:srgbClr val="FF0000"/>
                </a:solidFill>
              </a:rPr>
              <a:t>}</a:t>
            </a:r>
          </a:p>
          <a:p>
            <a:r>
              <a:rPr lang="de-DE" sz="1800" dirty="0" smtClean="0">
                <a:solidFill>
                  <a:schemeClr val="bg1"/>
                </a:solidFill>
              </a:rPr>
              <a:t>  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err="1">
                <a:solidFill>
                  <a:srgbClr val="FFC000"/>
                </a:solidFill>
              </a:rPr>
              <a:t>componentDidMount</a:t>
            </a:r>
            <a:r>
              <a:rPr lang="de-DE" sz="1800" b="1" dirty="0">
                <a:solidFill>
                  <a:srgbClr val="FFC000"/>
                </a:solidFill>
              </a:rPr>
              <a:t>(){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smtClean="0">
                <a:solidFill>
                  <a:schemeClr val="bg1"/>
                </a:solidFill>
              </a:rPr>
              <a:t>  </a:t>
            </a:r>
            <a:r>
              <a:rPr lang="de-DE" sz="1800" dirty="0" smtClean="0">
                <a:solidFill>
                  <a:srgbClr val="EEE400"/>
                </a:solidFill>
              </a:rPr>
              <a:t>// </a:t>
            </a:r>
            <a:r>
              <a:rPr lang="de-DE" sz="1800" dirty="0" err="1">
                <a:solidFill>
                  <a:srgbClr val="EEE400"/>
                </a:solidFill>
              </a:rPr>
              <a:t>You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should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fetch</a:t>
            </a:r>
            <a:r>
              <a:rPr lang="de-DE" sz="1800" dirty="0">
                <a:solidFill>
                  <a:srgbClr val="EEE400"/>
                </a:solidFill>
              </a:rPr>
              <a:t> de 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from</a:t>
            </a:r>
            <a:r>
              <a:rPr lang="de-DE" sz="1800" dirty="0">
                <a:solidFill>
                  <a:srgbClr val="EEE400"/>
                </a:solidFill>
              </a:rPr>
              <a:t> http://localhost:5000/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rgbClr val="EEE400"/>
                </a:solidFill>
              </a:rPr>
              <a:t>   </a:t>
            </a:r>
            <a:r>
              <a:rPr lang="de-DE" sz="1800">
                <a:solidFill>
                  <a:srgbClr val="EEE400"/>
                </a:solidFill>
              </a:rPr>
              <a:t> </a:t>
            </a:r>
            <a:r>
              <a:rPr lang="de-DE" sz="1800" smtClean="0">
                <a:solidFill>
                  <a:srgbClr val="EEE400"/>
                </a:solidFill>
              </a:rPr>
              <a:t>  // </a:t>
            </a:r>
            <a:r>
              <a:rPr lang="de-DE" sz="1800" dirty="0" err="1">
                <a:solidFill>
                  <a:srgbClr val="EEE400"/>
                </a:solidFill>
              </a:rPr>
              <a:t>and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store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them</a:t>
            </a:r>
            <a:r>
              <a:rPr lang="de-DE" sz="1800" dirty="0">
                <a:solidFill>
                  <a:srgbClr val="EEE400"/>
                </a:solidFill>
              </a:rPr>
              <a:t> in </a:t>
            </a:r>
            <a:r>
              <a:rPr lang="de-DE" sz="1800" dirty="0" err="1">
                <a:solidFill>
                  <a:srgbClr val="EEE400"/>
                </a:solidFill>
              </a:rPr>
              <a:t>your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state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smtClean="0">
                <a:solidFill>
                  <a:srgbClr val="FFC000"/>
                </a:solidFill>
              </a:rPr>
              <a:t>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render</a:t>
            </a:r>
            <a:r>
              <a:rPr lang="de-DE" sz="1800" dirty="0">
                <a:solidFill>
                  <a:schemeClr val="bg1"/>
                </a:solidFill>
              </a:rPr>
              <a:t>()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return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</a:t>
            </a:r>
            <a:r>
              <a:rPr lang="de-DE" sz="1800" dirty="0">
                <a:solidFill>
                  <a:srgbClr val="FFC000"/>
                </a:solidFill>
              </a:rPr>
              <a:t>&lt;</a:t>
            </a:r>
            <a:r>
              <a:rPr lang="de-DE" sz="1800" dirty="0" err="1">
                <a:solidFill>
                  <a:srgbClr val="FFC000"/>
                </a:solidFill>
              </a:rPr>
              <a:t>BookSearch</a:t>
            </a:r>
            <a:r>
              <a:rPr lang="de-DE" sz="1800" dirty="0">
                <a:solidFill>
                  <a:srgbClr val="FFC000"/>
                </a:solidFill>
              </a:rPr>
              <a:t> /&gt;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 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</a:t>
            </a:r>
            <a:r>
              <a:rPr lang="de-DE" sz="1800" dirty="0">
                <a:solidFill>
                  <a:srgbClr val="FFFF00"/>
                </a:solidFill>
              </a:rPr>
              <a:t>   {</a:t>
            </a:r>
            <a:r>
              <a:rPr lang="de-DE" sz="1800" dirty="0" err="1">
                <a:solidFill>
                  <a:srgbClr val="FFFF00"/>
                </a:solidFill>
              </a:rPr>
              <a:t>this.state.books.map</a:t>
            </a:r>
            <a:r>
              <a:rPr lang="de-DE" sz="1800" dirty="0">
                <a:solidFill>
                  <a:srgbClr val="FFFF00"/>
                </a:solidFill>
              </a:rPr>
              <a:t>(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 </a:t>
            </a:r>
            <a:r>
              <a:rPr lang="de-DE" sz="1800" dirty="0">
                <a:solidFill>
                  <a:srgbClr val="FF0000"/>
                </a:solidFill>
              </a:rPr>
              <a:t>=&gt;</a:t>
            </a:r>
            <a:r>
              <a:rPr lang="de-DE" sz="1800" dirty="0">
                <a:solidFill>
                  <a:srgbClr val="FFFF00"/>
                </a:solidFill>
              </a:rPr>
              <a:t> (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      &lt;h4&gt;{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}&lt;/h4&gt;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))}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08743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160353" y="2756000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 err="1">
                <a:solidFill>
                  <a:schemeClr val="bg1"/>
                </a:solidFill>
              </a:rPr>
              <a:t>export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Dashboard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extends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React.Component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smtClean="0">
                <a:solidFill>
                  <a:schemeClr val="bg1"/>
                </a:solidFill>
              </a:rPr>
              <a:t>{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constructor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super(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 smtClean="0">
                <a:solidFill>
                  <a:schemeClr val="bg1"/>
                </a:solidFill>
              </a:rPr>
              <a:t>);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this.state</a:t>
            </a:r>
            <a:r>
              <a:rPr lang="de-DE" sz="1800" dirty="0">
                <a:solidFill>
                  <a:schemeClr val="bg1"/>
                </a:solidFill>
              </a:rPr>
              <a:t> =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</a:t>
            </a:r>
            <a:r>
              <a:rPr lang="de-DE" sz="1800" dirty="0" err="1">
                <a:solidFill>
                  <a:schemeClr val="bg1"/>
                </a:solidFill>
              </a:rPr>
              <a:t>books</a:t>
            </a:r>
            <a:r>
              <a:rPr lang="de-DE" sz="1800" dirty="0">
                <a:solidFill>
                  <a:schemeClr val="bg1"/>
                </a:solidFill>
              </a:rPr>
              <a:t>: </a:t>
            </a:r>
            <a:r>
              <a:rPr lang="de-DE" sz="1800" dirty="0" smtClean="0">
                <a:solidFill>
                  <a:schemeClr val="bg1"/>
                </a:solidFill>
              </a:rPr>
              <a:t>[ ]</a:t>
            </a: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smtClean="0">
                <a:solidFill>
                  <a:schemeClr val="bg1"/>
                </a:solidFill>
              </a:rPr>
              <a:t>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rgbClr val="FF0000"/>
                </a:solidFill>
              </a:rPr>
              <a:t>  </a:t>
            </a:r>
            <a:r>
              <a:rPr lang="de-DE" sz="1800" b="1" dirty="0" err="1">
                <a:solidFill>
                  <a:srgbClr val="FFC000"/>
                </a:solidFill>
              </a:rPr>
              <a:t>componentDidMount</a:t>
            </a:r>
            <a:r>
              <a:rPr lang="de-DE" sz="1800" b="1" dirty="0" smtClean="0">
                <a:solidFill>
                  <a:srgbClr val="FFC000"/>
                </a:solidFill>
              </a:rPr>
              <a:t>() {</a:t>
            </a:r>
            <a:endParaRPr lang="de-DE" sz="1800" b="1" dirty="0">
              <a:solidFill>
                <a:srgbClr val="FFC0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 </a:t>
            </a:r>
            <a:r>
              <a:rPr lang="de-DE" sz="1800" dirty="0" smtClean="0">
                <a:solidFill>
                  <a:schemeClr val="bg1"/>
                </a:solidFill>
              </a:rPr>
              <a:t>   </a:t>
            </a:r>
            <a:r>
              <a:rPr lang="de-DE" sz="1800" b="1" dirty="0" err="1" smtClean="0">
                <a:solidFill>
                  <a:srgbClr val="FFFF00"/>
                </a:solidFill>
              </a:rPr>
              <a:t>axios.get</a:t>
            </a:r>
            <a:r>
              <a:rPr lang="de-DE" sz="1800" dirty="0">
                <a:solidFill>
                  <a:schemeClr val="bg1"/>
                </a:solidFill>
              </a:rPr>
              <a:t>("http://localhost:5000/</a:t>
            </a:r>
            <a:r>
              <a:rPr lang="de-DE" sz="1800" dirty="0" err="1">
                <a:solidFill>
                  <a:schemeClr val="bg1"/>
                </a:solidFill>
              </a:rPr>
              <a:t>books</a:t>
            </a:r>
            <a:r>
              <a:rPr lang="de-DE" sz="1800" dirty="0" smtClean="0">
                <a:solidFill>
                  <a:schemeClr val="bg1"/>
                </a:solidFill>
              </a:rPr>
              <a:t>").</a:t>
            </a:r>
            <a:r>
              <a:rPr lang="de-DE" sz="1800" b="1" dirty="0" err="1">
                <a:solidFill>
                  <a:srgbClr val="FFFF00"/>
                </a:solidFill>
              </a:rPr>
              <a:t>then</a:t>
            </a:r>
            <a:r>
              <a:rPr lang="de-DE" sz="1800" dirty="0">
                <a:solidFill>
                  <a:schemeClr val="bg1"/>
                </a:solidFill>
              </a:rPr>
              <a:t>((</a:t>
            </a:r>
            <a:r>
              <a:rPr lang="de-DE" sz="1800" dirty="0" err="1">
                <a:solidFill>
                  <a:schemeClr val="bg1"/>
                </a:solidFill>
              </a:rPr>
              <a:t>response</a:t>
            </a:r>
            <a:r>
              <a:rPr lang="de-DE" sz="1800" dirty="0">
                <a:solidFill>
                  <a:schemeClr val="bg1"/>
                </a:solidFill>
              </a:rPr>
              <a:t>) =&gt; {</a:t>
            </a:r>
          </a:p>
          <a:p>
            <a:r>
              <a:rPr lang="de-DE" sz="1800" dirty="0" smtClean="0">
                <a:solidFill>
                  <a:schemeClr val="bg1"/>
                </a:solidFill>
              </a:rPr>
              <a:t>	</a:t>
            </a:r>
            <a:r>
              <a:rPr lang="de-DE" sz="1800" b="1" dirty="0" err="1" smtClean="0">
                <a:solidFill>
                  <a:srgbClr val="FF0000"/>
                </a:solidFill>
              </a:rPr>
              <a:t>this.setState</a:t>
            </a:r>
            <a:r>
              <a:rPr lang="de-DE" sz="1800" b="1" dirty="0" smtClean="0">
                <a:solidFill>
                  <a:srgbClr val="FF0000"/>
                </a:solidFill>
              </a:rPr>
              <a:t>({</a:t>
            </a:r>
          </a:p>
          <a:p>
            <a:r>
              <a:rPr lang="de-DE" sz="1800" dirty="0" smtClean="0">
                <a:solidFill>
                  <a:srgbClr val="FFC000"/>
                </a:solidFill>
              </a:rPr>
              <a:t>	</a:t>
            </a:r>
            <a:r>
              <a:rPr lang="de-DE" sz="1800" b="1" dirty="0" smtClean="0">
                <a:solidFill>
                  <a:srgbClr val="FFC000"/>
                </a:solidFill>
              </a:rPr>
              <a:t>	</a:t>
            </a:r>
            <a:r>
              <a:rPr lang="de-DE" sz="1800" b="1" dirty="0" err="1" smtClean="0">
                <a:solidFill>
                  <a:srgbClr val="FFC000"/>
                </a:solidFill>
              </a:rPr>
              <a:t>books</a:t>
            </a:r>
            <a:r>
              <a:rPr lang="de-DE" sz="1800" b="1" dirty="0" smtClean="0">
                <a:solidFill>
                  <a:srgbClr val="FFC000"/>
                </a:solidFill>
              </a:rPr>
              <a:t>: </a:t>
            </a:r>
            <a:r>
              <a:rPr lang="de-DE" sz="1800" b="1" dirty="0" err="1" smtClean="0">
                <a:solidFill>
                  <a:srgbClr val="FFC000"/>
                </a:solidFill>
              </a:rPr>
              <a:t>response.data</a:t>
            </a:r>
            <a:endParaRPr lang="de-DE" sz="1800" b="1" dirty="0" smtClean="0">
              <a:solidFill>
                <a:srgbClr val="FFC000"/>
              </a:solidFill>
            </a:endParaRPr>
          </a:p>
          <a:p>
            <a:r>
              <a:rPr lang="de-DE" sz="1800" b="1" dirty="0" smtClean="0">
                <a:solidFill>
                  <a:srgbClr val="FFC000"/>
                </a:solidFill>
              </a:rPr>
              <a:t>	</a:t>
            </a:r>
            <a:r>
              <a:rPr lang="de-DE" sz="1800" b="1" dirty="0" smtClean="0">
                <a:solidFill>
                  <a:srgbClr val="FF0000"/>
                </a:solidFill>
              </a:rPr>
              <a:t>})</a:t>
            </a:r>
            <a:endParaRPr lang="de-DE" sz="1800" b="1" dirty="0">
              <a:solidFill>
                <a:srgbClr val="FF00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smtClean="0">
                <a:solidFill>
                  <a:schemeClr val="bg1"/>
                </a:solidFill>
              </a:rPr>
              <a:t>       }); </a:t>
            </a: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render</a:t>
            </a:r>
            <a:r>
              <a:rPr lang="de-DE" sz="1800" dirty="0">
                <a:solidFill>
                  <a:schemeClr val="bg1"/>
                </a:solidFill>
              </a:rPr>
              <a:t>()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return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&lt;</a:t>
            </a:r>
            <a:r>
              <a:rPr lang="de-DE" sz="1800" dirty="0" err="1">
                <a:solidFill>
                  <a:schemeClr val="bg1"/>
                </a:solidFill>
              </a:rPr>
              <a:t>BookSearch</a:t>
            </a:r>
            <a:r>
              <a:rPr lang="de-DE" sz="1800" dirty="0">
                <a:solidFill>
                  <a:schemeClr val="bg1"/>
                </a:solidFill>
              </a:rPr>
              <a:t> /&gt;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{</a:t>
            </a:r>
            <a:r>
              <a:rPr lang="de-DE" sz="1800" dirty="0" err="1">
                <a:solidFill>
                  <a:schemeClr val="bg1"/>
                </a:solidFill>
              </a:rPr>
              <a:t>this.state.books.map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book</a:t>
            </a:r>
            <a:r>
              <a:rPr lang="de-DE" sz="1800" dirty="0">
                <a:solidFill>
                  <a:schemeClr val="bg1"/>
                </a:solidFill>
              </a:rPr>
              <a:t> =&gt;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      &lt;h4&gt;{</a:t>
            </a:r>
            <a:r>
              <a:rPr lang="de-DE" sz="1800" dirty="0" err="1" smtClean="0">
                <a:solidFill>
                  <a:schemeClr val="bg1"/>
                </a:solidFill>
              </a:rPr>
              <a:t>book.title</a:t>
            </a:r>
            <a:r>
              <a:rPr lang="de-DE" sz="1800" dirty="0" smtClean="0">
                <a:solidFill>
                  <a:schemeClr val="bg1"/>
                </a:solidFill>
              </a:rPr>
              <a:t>}&lt;/</a:t>
            </a:r>
            <a:r>
              <a:rPr lang="de-DE" sz="1800" dirty="0">
                <a:solidFill>
                  <a:schemeClr val="bg1"/>
                </a:solidFill>
              </a:rPr>
              <a:t>h4&gt;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</a:t>
            </a:r>
            <a:r>
              <a:rPr lang="de-DE" sz="1800" dirty="0" smtClean="0">
                <a:solidFill>
                  <a:schemeClr val="bg1"/>
                </a:solidFill>
              </a:rPr>
              <a:t>))}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044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literals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url</a:t>
            </a:r>
            <a:r>
              <a:rPr lang="en-US" dirty="0"/>
              <a:t> = 'http://localhost:3000/</a:t>
            </a:r>
            <a:r>
              <a:rPr lang="en-US" dirty="0" err="1"/>
              <a:t>api</a:t>
            </a:r>
            <a:r>
              <a:rPr lang="en-US" dirty="0"/>
              <a:t>/messages/' + </a:t>
            </a:r>
            <a:r>
              <a:rPr lang="en-US" dirty="0" smtClean="0"/>
              <a:t>id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 = `http://localhost:3000/</a:t>
            </a:r>
            <a:r>
              <a:rPr lang="en-US" dirty="0" err="1"/>
              <a:t>api</a:t>
            </a:r>
            <a:r>
              <a:rPr lang="en-US" dirty="0"/>
              <a:t>/messages/</a:t>
            </a:r>
            <a:r>
              <a:rPr lang="en-US" dirty="0">
                <a:solidFill>
                  <a:srgbClr val="FF0000"/>
                </a:solidFill>
              </a:rPr>
              <a:t>${id}</a:t>
            </a:r>
            <a:r>
              <a:rPr lang="en-US" dirty="0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1039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</a:t>
            </a:r>
            <a:r>
              <a:rPr lang="en-US" dirty="0" smtClean="0"/>
              <a:t>orkshop</a:t>
            </a:r>
            <a:endParaRPr lang="en-US" dirty="0"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2017250" y="2413100"/>
            <a:ext cx="89703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r>
              <a:rPr lang="en-US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ReactJS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or </a:t>
            </a:r>
            <a:r>
              <a:rPr lang="en-US" dirty="0" smtClean="0">
                <a:solidFill>
                  <a:srgbClr val="FF0000"/>
                </a:solidFill>
              </a:rPr>
              <a:t>Angular ?</a:t>
            </a:r>
            <a:endParaRPr lang="en-US" dirty="0" smtClean="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FontTx/>
              <a:buChar char="-"/>
            </a:pPr>
            <a:endParaRPr lang="en-US" dirty="0" smtClean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PPT </a:t>
            </a:r>
            <a:r>
              <a:rPr lang="en-US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ReactJS</a:t>
            </a: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lvl="0">
              <a:spcBef>
                <a:spcPts val="0"/>
              </a:spcBef>
              <a:buFontTx/>
              <a:buChar char="-"/>
            </a:pPr>
            <a:endParaRPr lang="en-US" dirty="0" smtClean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PPT </a:t>
            </a:r>
            <a:r>
              <a:rPr lang="en-US" dirty="0" smtClean="0">
                <a:solidFill>
                  <a:srgbClr val="FF0000"/>
                </a:solidFill>
              </a:rPr>
              <a:t>Angular</a:t>
            </a:r>
            <a:endParaRPr lang="en-US" dirty="0" smtClean="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FontTx/>
              <a:buChar char="-"/>
            </a:pPr>
            <a:endParaRPr lang="en-US" dirty="0" smtClean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Start workshop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800"/>
            <a:ext cx="11099799" cy="66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6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524635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BookDetailComponent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799"/>
            <a:ext cx="11099799" cy="66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472" y="254000"/>
            <a:ext cx="11382828" cy="2158999"/>
          </a:xfrm>
        </p:spPr>
        <p:txBody>
          <a:bodyPr/>
          <a:lstStyle/>
          <a:p>
            <a:r>
              <a:rPr lang="nl-NL" b="1" dirty="0" err="1">
                <a:solidFill>
                  <a:schemeClr val="bg1"/>
                </a:solidFill>
              </a:rPr>
              <a:t>BookDetailComponent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spcBef>
                <a:spcPts val="1200"/>
              </a:spcBef>
              <a:buNone/>
            </a:pPr>
            <a:r>
              <a:rPr lang="en-US" sz="1600" dirty="0"/>
              <a:t>export class </a:t>
            </a:r>
            <a:r>
              <a:rPr lang="en-US" sz="1600" b="1" dirty="0" err="1"/>
              <a:t>BookDetail</a:t>
            </a:r>
            <a:r>
              <a:rPr lang="en-US" sz="1600" dirty="0"/>
              <a:t> extends </a:t>
            </a:r>
            <a:r>
              <a:rPr lang="en-US" sz="1600" dirty="0" err="1" smtClean="0"/>
              <a:t>React.Component</a:t>
            </a:r>
            <a:r>
              <a:rPr lang="en-US" sz="1600" dirty="0" smtClean="0"/>
              <a:t> </a:t>
            </a:r>
            <a:r>
              <a:rPr lang="en-US" sz="16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/>
              <a:t> </a:t>
            </a:r>
            <a:r>
              <a:rPr lang="en-US" sz="1600" dirty="0" smtClean="0"/>
              <a:t>   constructor(props</a:t>
            </a:r>
            <a:r>
              <a:rPr lang="en-US" sz="1600" dirty="0"/>
              <a:t>)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 smtClean="0"/>
              <a:t>	  }</a:t>
            </a:r>
            <a:endParaRPr lang="en-US" sz="16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componentDidMount</a:t>
            </a:r>
            <a:r>
              <a:rPr lang="en-US" sz="1600" dirty="0"/>
              <a:t>(){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 smtClean="0"/>
              <a:t>	</a:t>
            </a:r>
            <a:r>
              <a:rPr lang="en-US" sz="1600" dirty="0" err="1" smtClean="0"/>
              <a:t>this.fetchBook</a:t>
            </a:r>
            <a:r>
              <a:rPr lang="en-US" sz="1600" dirty="0" smtClean="0"/>
              <a:t>(</a:t>
            </a:r>
            <a:r>
              <a:rPr lang="en-US" sz="1600" dirty="0" err="1" smtClean="0">
                <a:solidFill>
                  <a:srgbClr val="FFC000"/>
                </a:solidFill>
              </a:rPr>
              <a:t>this.props.match.params.id</a:t>
            </a:r>
            <a:r>
              <a:rPr lang="en-US" sz="1600" dirty="0"/>
              <a:t>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600" dirty="0" smtClean="0"/>
          </a:p>
          <a:p>
            <a:pPr marL="180975" indent="0">
              <a:spcBef>
                <a:spcPts val="1200"/>
              </a:spcBef>
              <a:buNone/>
            </a:pPr>
            <a:endParaRPr lang="en-US" sz="16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 smtClean="0"/>
              <a:t>----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 smtClean="0"/>
              <a:t>App.js</a:t>
            </a: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endParaRPr lang="en-US" sz="16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 smtClean="0">
                <a:solidFill>
                  <a:srgbClr val="FFC000"/>
                </a:solidFill>
              </a:rPr>
              <a:t>     &lt;</a:t>
            </a:r>
            <a:r>
              <a:rPr lang="en-US" sz="1600" dirty="0">
                <a:solidFill>
                  <a:srgbClr val="FFC000"/>
                </a:solidFill>
              </a:rPr>
              <a:t>Route path</a:t>
            </a:r>
            <a:r>
              <a:rPr lang="en-US" sz="1600" b="1" dirty="0">
                <a:solidFill>
                  <a:srgbClr val="FF0000"/>
                </a:solidFill>
              </a:rPr>
              <a:t>="/detail/:id</a:t>
            </a:r>
            <a:r>
              <a:rPr lang="en-US" sz="1600" dirty="0">
                <a:solidFill>
                  <a:srgbClr val="FFC000"/>
                </a:solidFill>
              </a:rPr>
              <a:t>" component={</a:t>
            </a:r>
            <a:r>
              <a:rPr lang="en-US" sz="1600" dirty="0" err="1">
                <a:solidFill>
                  <a:srgbClr val="FFC000"/>
                </a:solidFill>
              </a:rPr>
              <a:t>BookDetail</a:t>
            </a:r>
            <a:r>
              <a:rPr lang="en-US" sz="1600" dirty="0">
                <a:solidFill>
                  <a:srgbClr val="FFC000"/>
                </a:solidFill>
              </a:rPr>
              <a:t>} /&gt;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2184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Unmounting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componentWillMount()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componentWillReceiveProps()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shouldComponentUpdate()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componentDidUpdate()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componentWillUnmount()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258291"/>
            <a:ext cx="11099799" cy="6286499"/>
          </a:xfrm>
        </p:spPr>
        <p:txBody>
          <a:bodyPr/>
          <a:lstStyle/>
          <a:p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R</a:t>
            </a:r>
            <a:r>
              <a:rPr lang="en-US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eactJS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+ AXIOS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Angular</a:t>
            </a:r>
            <a:r>
              <a:rPr lang="en-US" dirty="0" smtClean="0"/>
              <a:t> + Observables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dirty="0">
                <a:solidFill>
                  <a:srgbClr val="FF0000"/>
                </a:solidFill>
              </a:rPr>
              <a:t>W</a:t>
            </a:r>
            <a:r>
              <a:rPr lang="en-US" sz="2800" dirty="0"/>
              <a:t>elcome extends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render() 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	return </a:t>
            </a:r>
            <a:r>
              <a:rPr lang="en-US" sz="2800" dirty="0"/>
              <a:t>&lt;div&gt;Hello </a:t>
            </a:r>
            <a:r>
              <a:rPr lang="en-US" sz="2800" dirty="0">
                <a:solidFill>
                  <a:srgbClr val="FF0000"/>
                </a:solidFill>
              </a:rPr>
              <a:t>{</a:t>
            </a:r>
            <a:r>
              <a:rPr lang="en-US" sz="2800" dirty="0" err="1">
                <a:solidFill>
                  <a:srgbClr val="FFFF00"/>
                </a:solidFill>
              </a:rPr>
              <a:t>this.props.name</a:t>
            </a:r>
            <a:r>
              <a:rPr lang="en-US" sz="2800" dirty="0">
                <a:solidFill>
                  <a:srgbClr val="FF0000"/>
                </a:solidFill>
              </a:rPr>
              <a:t>}</a:t>
            </a:r>
            <a:r>
              <a:rPr lang="en-US" sz="2800" dirty="0"/>
              <a:t>&lt;/div</a:t>
            </a:r>
            <a:r>
              <a:rPr lang="en-US" sz="2800" dirty="0" smtClean="0"/>
              <a:t>&gt;; </a:t>
            </a:r>
            <a:r>
              <a:rPr lang="en-US" sz="3600" b="1" i="1" dirty="0" smtClean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 smtClean="0">
              <a:solidFill>
                <a:srgbClr val="FF0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  <a:endParaRPr lang="en-US" sz="2800" dirty="0" smtClean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 smtClean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	</a:t>
            </a:r>
            <a:r>
              <a:rPr lang="en-US" sz="2400" i="1" dirty="0" smtClean="0">
                <a:solidFill>
                  <a:srgbClr val="92D050"/>
                </a:solidFill>
              </a:rPr>
              <a:t>&lt;Welcome </a:t>
            </a:r>
            <a:r>
              <a:rPr lang="en-US" sz="2400" i="1" dirty="0">
                <a:solidFill>
                  <a:srgbClr val="92D050"/>
                </a:solidFill>
              </a:rPr>
              <a:t>name="Sara" </a:t>
            </a:r>
            <a:r>
              <a:rPr lang="en-US" sz="2400" i="1" dirty="0" smtClean="0">
                <a:solidFill>
                  <a:srgbClr val="92D050"/>
                </a:solidFill>
              </a:rPr>
              <a:t>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 smtClean="0">
              <a:solidFill>
                <a:srgbClr val="92D050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OUTPUT:</a:t>
            </a:r>
            <a:endParaRPr lang="en-US" sz="2400" i="1" dirty="0"/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	</a:t>
            </a:r>
            <a:r>
              <a:rPr lang="en-US" sz="2400" i="1" dirty="0" smtClean="0">
                <a:solidFill>
                  <a:srgbClr val="00B050"/>
                </a:solidFill>
              </a:rPr>
              <a:t>Hello Sara</a:t>
            </a:r>
            <a:endParaRPr lang="en-US" sz="2400" i="1" dirty="0">
              <a:solidFill>
                <a:srgbClr val="00B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312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</a:t>
            </a:r>
            <a:r>
              <a:rPr lang="en-US" dirty="0" smtClean="0"/>
              <a:t>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Get properties from </a:t>
            </a:r>
            <a:r>
              <a:rPr lang="en-US" dirty="0" smtClean="0"/>
              <a:t>parent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C000"/>
                </a:solidFill>
              </a:rPr>
              <a:t>this.state</a:t>
            </a:r>
            <a:endParaRPr lang="en-US" dirty="0">
              <a:solidFill>
                <a:srgbClr val="FFC000"/>
              </a:solidFill>
            </a:endParaRPr>
          </a:p>
          <a:p>
            <a:pPr marL="914400" lvl="1" indent="-228600">
              <a:spcBef>
                <a:spcPts val="0"/>
              </a:spcBef>
            </a:pPr>
            <a:r>
              <a:rPr lang="en-US" dirty="0" smtClean="0"/>
              <a:t>Local state within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class </a:t>
            </a:r>
            <a:r>
              <a:rPr lang="en-US" sz="2000" b="1" dirty="0">
                <a:solidFill>
                  <a:srgbClr val="FFC000"/>
                </a:solidFill>
              </a:rPr>
              <a:t>Welcome</a:t>
            </a:r>
            <a:r>
              <a:rPr lang="en-US" sz="2000" dirty="0"/>
              <a:t> 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</a:t>
            </a:r>
            <a:r>
              <a:rPr lang="en-US" sz="2000" dirty="0" smtClean="0"/>
              <a:t>	return </a:t>
            </a:r>
            <a:r>
              <a:rPr lang="en-US" sz="2000" dirty="0"/>
              <a:t>&lt;h1&gt;Hello, </a:t>
            </a:r>
            <a:r>
              <a:rPr lang="en-US" sz="2000" b="1" dirty="0">
                <a:solidFill>
                  <a:srgbClr val="FF0000"/>
                </a:solidFill>
              </a:rPr>
              <a:t>{</a:t>
            </a:r>
            <a:r>
              <a:rPr lang="en-US" sz="2000" b="1" dirty="0" err="1">
                <a:solidFill>
                  <a:srgbClr val="FF0000"/>
                </a:solidFill>
              </a:rPr>
              <a:t>this.props.name</a:t>
            </a:r>
            <a:r>
              <a:rPr lang="en-US" sz="2000" b="1" dirty="0">
                <a:solidFill>
                  <a:srgbClr val="FF0000"/>
                </a:solidFill>
              </a:rPr>
              <a:t>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}</a:t>
            </a:r>
            <a:endParaRPr lang="en-US" sz="20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class </a:t>
            </a:r>
            <a:r>
              <a:rPr lang="en-US" sz="2000" b="1" dirty="0" smtClean="0">
                <a:solidFill>
                  <a:srgbClr val="FFC000"/>
                </a:solidFill>
              </a:rPr>
              <a:t>App </a:t>
            </a:r>
            <a:r>
              <a:rPr lang="en-US" sz="2000" dirty="0"/>
              <a:t>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render( ) {</a:t>
            </a:r>
            <a:r>
              <a:rPr lang="en-US" sz="2000" dirty="0"/>
              <a:t>  </a:t>
            </a: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	return 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</a:t>
            </a:r>
            <a:r>
              <a:rPr lang="en-US" sz="2000" dirty="0" smtClean="0"/>
              <a:t>		 </a:t>
            </a:r>
            <a:r>
              <a:rPr lang="en-US" sz="2000" dirty="0"/>
              <a:t>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FF0000"/>
                </a:solidFill>
              </a:rPr>
              <a:t>Welcome</a:t>
            </a:r>
            <a:r>
              <a:rPr lang="en-US" sz="2000" dirty="0"/>
              <a:t> name="Sara"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FF0000"/>
                </a:solidFill>
              </a:rPr>
              <a:t>Welcome</a:t>
            </a:r>
            <a:r>
              <a:rPr lang="en-US" sz="2000" dirty="0"/>
              <a:t> name="</a:t>
            </a:r>
            <a:r>
              <a:rPr lang="en-US" sz="2000" dirty="0" err="1"/>
              <a:t>Cahal</a:t>
            </a:r>
            <a:r>
              <a:rPr lang="en-US" sz="2000" dirty="0"/>
              <a:t>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FF0000"/>
                </a:solidFill>
              </a:rPr>
              <a:t>Welcome</a:t>
            </a:r>
            <a:r>
              <a:rPr lang="en-US" sz="2000" dirty="0"/>
              <a:t> name="</a:t>
            </a:r>
            <a:r>
              <a:rPr lang="en-US" sz="2000" dirty="0" err="1"/>
              <a:t>Edite</a:t>
            </a:r>
            <a:r>
              <a:rPr lang="en-US" sz="2000" dirty="0"/>
              <a:t>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</a:t>
            </a:r>
            <a:r>
              <a:rPr lang="en-US" sz="2000" dirty="0" smtClean="0"/>
              <a:t>		&lt;/</a:t>
            </a:r>
            <a:r>
              <a:rPr lang="en-US" sz="2000" dirty="0"/>
              <a:t>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</a:t>
            </a:r>
            <a:r>
              <a:rPr lang="en-US" sz="2000" dirty="0" smtClean="0"/>
              <a:t>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}</a:t>
            </a: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}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 smtClean="0">
                <a:solidFill>
                  <a:srgbClr val="FFC000"/>
                </a:solidFill>
              </a:rPr>
              <a:t>&lt;</a:t>
            </a:r>
            <a:r>
              <a:rPr lang="en-US" sz="2000" b="1" dirty="0">
                <a:solidFill>
                  <a:srgbClr val="FFC000"/>
                </a:solidFill>
              </a:rPr>
              <a:t>App </a:t>
            </a:r>
            <a:r>
              <a:rPr lang="en-US" sz="2000" b="1" dirty="0" smtClean="0">
                <a:solidFill>
                  <a:srgbClr val="FFC000"/>
                </a:solidFill>
              </a:rPr>
              <a:t>/&gt;, </a:t>
            </a:r>
            <a:r>
              <a:rPr lang="en-US" sz="2000" dirty="0" err="1" smtClean="0"/>
              <a:t>document.getElementById</a:t>
            </a:r>
            <a:r>
              <a:rPr lang="en-US" sz="2000" dirty="0"/>
              <a:t>('root')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Never ever changes props</a:t>
            </a:r>
            <a:r>
              <a:rPr lang="en-US" dirty="0" smtClean="0"/>
              <a:t>!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This is the responsibility for the parent 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and </a:t>
            </a:r>
            <a:r>
              <a:rPr lang="en-US" dirty="0"/>
              <a:t>not the child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BookSearch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and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DashBoard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2607129"/>
            <a:ext cx="11099800" cy="670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9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3610</TotalTime>
  <Words>333</Words>
  <Application>Microsoft Macintosh PowerPoint</Application>
  <PresentationFormat>Custom</PresentationFormat>
  <Paragraphs>254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Andale Mono</vt:lpstr>
      <vt:lpstr>Consolas</vt:lpstr>
      <vt:lpstr>Helvetica Neue</vt:lpstr>
      <vt:lpstr>Wingdings</vt:lpstr>
      <vt:lpstr>Arial</vt:lpstr>
      <vt:lpstr>Black</vt:lpstr>
      <vt:lpstr>PowerPoint Presentation</vt:lpstr>
      <vt:lpstr>Workshop</vt:lpstr>
      <vt:lpstr>Choose</vt:lpstr>
      <vt:lpstr>PowerPoint Presentation</vt:lpstr>
      <vt:lpstr>Syntax Component</vt:lpstr>
      <vt:lpstr>Component: class</vt:lpstr>
      <vt:lpstr>PowerPoint Presentation</vt:lpstr>
      <vt:lpstr>this.props</vt:lpstr>
      <vt:lpstr>BookSearch and DashBoard</vt:lpstr>
      <vt:lpstr>Component based</vt:lpstr>
      <vt:lpstr>Component based</vt:lpstr>
      <vt:lpstr>Async Programming</vt:lpstr>
      <vt:lpstr>Promise Syntax</vt:lpstr>
      <vt:lpstr>BookSearchComponent</vt:lpstr>
      <vt:lpstr>Axios Syntax</vt:lpstr>
      <vt:lpstr>this.setState()</vt:lpstr>
      <vt:lpstr>DashBoardComponent</vt:lpstr>
      <vt:lpstr>DashBoardComponent</vt:lpstr>
      <vt:lpstr>Template literals</vt:lpstr>
      <vt:lpstr>BooksComponent</vt:lpstr>
      <vt:lpstr>BookDetailComponent</vt:lpstr>
      <vt:lpstr>BookDetailComponent</vt:lpstr>
      <vt:lpstr>Component: lifecycles</vt:lpstr>
      <vt:lpstr>Component: lifecycles</vt:lpstr>
      <vt:lpstr>Component: lifecycles</vt:lpstr>
      <vt:lpstr>Component: lifecycles</vt:lpstr>
      <vt:lpstr>Additional information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95</cp:revision>
  <dcterms:modified xsi:type="dcterms:W3CDTF">2018-05-01T20:59:00Z</dcterms:modified>
</cp:coreProperties>
</file>